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1" r:id="rId2"/>
    <p:sldId id="292" r:id="rId3"/>
    <p:sldId id="318" r:id="rId4"/>
    <p:sldId id="294" r:id="rId5"/>
    <p:sldId id="265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1" r:id="rId22"/>
    <p:sldId id="370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5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en-US" altLang="ko-KR" sz="1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5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페이지의</a:t>
            </a:r>
            <a:r>
              <a:rPr lang="ko-KR" altLang="en-US" sz="1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5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내장</a:t>
            </a:r>
            <a:r>
              <a:rPr lang="ko-KR" altLang="en-US" sz="1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5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객체와</a:t>
            </a:r>
            <a:r>
              <a:rPr lang="ko-KR" altLang="en-US" sz="1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5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영역</a:t>
            </a:r>
            <a:endParaRPr lang="ko-KR" altLang="en-US" sz="52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318892"/>
            <a:ext cx="8280000" cy="3456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z="3000" smtClean="0">
                <a:solidFill>
                  <a:schemeClr val="tx1"/>
                </a:solidFill>
              </a:rPr>
              <a:t>웹 컨테이너는 </a:t>
            </a:r>
            <a:r>
              <a:rPr lang="en-US" altLang="ko-KR" sz="3000" smtClean="0">
                <a:solidFill>
                  <a:schemeClr val="tx1"/>
                </a:solidFill>
              </a:rPr>
              <a:t>JSP </a:t>
            </a:r>
            <a:r>
              <a:rPr lang="ko-KR" altLang="en-US" sz="3000" smtClean="0">
                <a:solidFill>
                  <a:schemeClr val="tx1"/>
                </a:solidFill>
              </a:rPr>
              <a:t>페이지에서 사용되는 </a:t>
            </a:r>
            <a:r>
              <a:rPr lang="en-US" altLang="ko-KR" sz="3000" smtClean="0">
                <a:solidFill>
                  <a:schemeClr val="tx1"/>
                </a:solidFill>
              </a:rPr>
              <a:t>9</a:t>
            </a:r>
            <a:r>
              <a:rPr lang="ko-KR" altLang="en-US" sz="3000" smtClean="0">
                <a:solidFill>
                  <a:schemeClr val="tx1"/>
                </a:solidFill>
              </a:rPr>
              <a:t>개의 객체를</a:t>
            </a:r>
            <a:r>
              <a:rPr lang="en-US" altLang="ko-KR" sz="3000" smtClean="0">
                <a:solidFill>
                  <a:schemeClr val="tx1"/>
                </a:solidFill>
              </a:rPr>
              <a:t>, </a:t>
            </a:r>
            <a:r>
              <a:rPr lang="ko-KR" altLang="en-US" sz="3000" smtClean="0">
                <a:solidFill>
                  <a:schemeClr val="tx1"/>
                </a:solidFill>
              </a:rPr>
              <a:t>객체의 생성 없이 바로 사용할 수 있도록 제공한다</a:t>
            </a:r>
            <a:r>
              <a:rPr lang="en-US" altLang="ko-KR" sz="3000" smtClean="0">
                <a:solidFill>
                  <a:schemeClr val="tx1"/>
                </a:solidFill>
              </a:rPr>
              <a:t>. </a:t>
            </a:r>
            <a:r>
              <a:rPr lang="ko-KR" altLang="en-US" sz="3000" smtClean="0">
                <a:solidFill>
                  <a:schemeClr val="tx1"/>
                </a:solidFill>
              </a:rPr>
              <a:t>이들 객체들을 </a:t>
            </a:r>
            <a:r>
              <a:rPr lang="en-US" altLang="ko-KR" sz="3000" smtClean="0">
                <a:solidFill>
                  <a:schemeClr val="tx1"/>
                </a:solidFill>
              </a:rPr>
              <a:t>JSP</a:t>
            </a:r>
            <a:r>
              <a:rPr lang="ko-KR" altLang="en-US" sz="3000" smtClean="0">
                <a:solidFill>
                  <a:schemeClr val="tx1"/>
                </a:solidFill>
              </a:rPr>
              <a:t>의 내장 객체</a:t>
            </a:r>
            <a:r>
              <a:rPr lang="en-US" altLang="ko-KR" sz="3000" smtClean="0">
                <a:solidFill>
                  <a:schemeClr val="tx1"/>
                </a:solidFill>
              </a:rPr>
              <a:t>(Implicit Object)</a:t>
            </a:r>
            <a:r>
              <a:rPr lang="ko-KR" altLang="en-US" sz="3000" smtClean="0">
                <a:solidFill>
                  <a:schemeClr val="tx1"/>
                </a:solidFill>
              </a:rPr>
              <a:t>라고 부르는데</a:t>
            </a:r>
            <a:r>
              <a:rPr lang="en-US" altLang="ko-KR" sz="3000" smtClean="0">
                <a:solidFill>
                  <a:schemeClr val="tx1"/>
                </a:solidFill>
              </a:rPr>
              <a:t>, </a:t>
            </a:r>
            <a:r>
              <a:rPr lang="ko-KR" altLang="en-US" sz="3000" smtClean="0">
                <a:solidFill>
                  <a:schemeClr val="tx1"/>
                </a:solidFill>
              </a:rPr>
              <a:t>이번 </a:t>
            </a:r>
            <a:r>
              <a:rPr lang="en-US" altLang="ko-KR" sz="3000" smtClean="0">
                <a:solidFill>
                  <a:schemeClr val="tx1"/>
                </a:solidFill>
              </a:rPr>
              <a:t>Chapter</a:t>
            </a:r>
            <a:r>
              <a:rPr lang="ko-KR" altLang="en-US" sz="3000" smtClean="0">
                <a:solidFill>
                  <a:schemeClr val="tx1"/>
                </a:solidFill>
              </a:rPr>
              <a:t>에서는 이들 내장 객체가 무엇이며 어떻게 쓰이는지 그리고 이들 중 영역을 가지는 </a:t>
            </a:r>
            <a:r>
              <a:rPr lang="en-US" altLang="ko-KR" sz="3000" smtClean="0">
                <a:solidFill>
                  <a:schemeClr val="tx1"/>
                </a:solidFill>
              </a:rPr>
              <a:t>4</a:t>
            </a:r>
            <a:r>
              <a:rPr lang="ko-KR" altLang="en-US" sz="3000" smtClean="0">
                <a:solidFill>
                  <a:schemeClr val="tx1"/>
                </a:solidFill>
              </a:rPr>
              <a:t>개의 객체에 대해 학습한다</a:t>
            </a:r>
            <a:r>
              <a:rPr lang="en-US" altLang="ko-KR" sz="3000" smtClean="0">
                <a:solidFill>
                  <a:schemeClr val="tx1"/>
                </a:solidFill>
              </a:rPr>
              <a:t>.</a:t>
            </a:r>
            <a:endParaRPr lang="ko-KR" altLang="en-US" sz="3000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4</a:t>
            </a:r>
            <a:endParaRPr lang="ko-KR" altLang="en-US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사용자의 요구 사항을 얻어내는 요청 메소드</a:t>
            </a: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7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getRemoteAddr()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정보를 요청한 웹 브라우저의 </a:t>
            </a:r>
            <a:r>
              <a:rPr lang="en-US" altLang="ko-KR" sz="2800" smtClean="0">
                <a:solidFill>
                  <a:schemeClr val="tx1"/>
                </a:solidFill>
              </a:rPr>
              <a:t>IP </a:t>
            </a:r>
            <a:r>
              <a:rPr lang="ko-KR" altLang="en-US" sz="2800" smtClean="0">
                <a:solidFill>
                  <a:schemeClr val="tx1"/>
                </a:solidFill>
              </a:rPr>
              <a:t>주소를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8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pc="-80" smtClean="0">
                <a:solidFill>
                  <a:schemeClr val="tx1"/>
                </a:solidFill>
              </a:rPr>
              <a:t>getServerPort()</a:t>
            </a:r>
            <a:r>
              <a:rPr lang="ko-KR" altLang="en-US" sz="2800" spc="-80" smtClean="0">
                <a:solidFill>
                  <a:schemeClr val="tx1"/>
                </a:solidFill>
              </a:rPr>
              <a:t>  </a:t>
            </a:r>
            <a:r>
              <a:rPr lang="en-US" altLang="ko-KR" sz="2800" spc="-80" smtClean="0">
                <a:solidFill>
                  <a:schemeClr val="tx1"/>
                </a:solidFill>
              </a:rPr>
              <a:t>: </a:t>
            </a:r>
            <a:r>
              <a:rPr lang="ko-KR" altLang="en-US" sz="2800" spc="-80" smtClean="0">
                <a:solidFill>
                  <a:schemeClr val="tx1"/>
                </a:solidFill>
              </a:rPr>
              <a:t>서버의 </a:t>
            </a:r>
            <a:r>
              <a:rPr lang="en-US" altLang="ko-KR" sz="2800" spc="-80" smtClean="0">
                <a:solidFill>
                  <a:schemeClr val="tx1"/>
                </a:solidFill>
              </a:rPr>
              <a:t>Port </a:t>
            </a:r>
            <a:r>
              <a:rPr lang="ko-KR" altLang="en-US" sz="2800" spc="-80" smtClean="0">
                <a:solidFill>
                  <a:schemeClr val="tx1"/>
                </a:solidFill>
              </a:rPr>
              <a:t>번호를 리턴</a:t>
            </a:r>
            <a:endParaRPr lang="en-US" altLang="ko-KR" sz="28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getContextPath()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해당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속한 웹 애플리케이션의 컨텍스트 경로를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사용자의 요구 사항을 얻어내는 요청 메소드</a:t>
            </a: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7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13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pc="-130" smtClean="0">
                <a:solidFill>
                  <a:schemeClr val="tx1"/>
                </a:solidFill>
              </a:rPr>
              <a:t>getHeader(name)</a:t>
            </a:r>
            <a:r>
              <a:rPr lang="en-US" altLang="ko-KR" sz="2800" spc="-130" smtClean="0">
                <a:solidFill>
                  <a:schemeClr val="tx1"/>
                </a:solidFill>
              </a:rPr>
              <a:t>  : HTTP </a:t>
            </a:r>
            <a:r>
              <a:rPr lang="ko-KR" altLang="en-US" sz="2800" spc="-130" smtClean="0">
                <a:solidFill>
                  <a:schemeClr val="tx1"/>
                </a:solidFill>
              </a:rPr>
              <a:t>요청 헤더</a:t>
            </a:r>
            <a:r>
              <a:rPr lang="en-US" altLang="ko-KR" sz="2800" spc="-130" smtClean="0">
                <a:solidFill>
                  <a:schemeClr val="tx1"/>
                </a:solidFill>
              </a:rPr>
              <a:t>(header)</a:t>
            </a:r>
            <a:r>
              <a:rPr lang="en-US" altLang="ko-KR" sz="2800" spc="-1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헤더 이름 </a:t>
            </a:r>
            <a:r>
              <a:rPr lang="en-US" altLang="ko-KR" sz="2800" smtClean="0">
                <a:solidFill>
                  <a:schemeClr val="tx1"/>
                </a:solidFill>
              </a:rPr>
              <a:t>name</a:t>
            </a:r>
            <a:r>
              <a:rPr lang="ko-KR" altLang="en-US" sz="2800" smtClean="0">
                <a:solidFill>
                  <a:schemeClr val="tx1"/>
                </a:solidFill>
              </a:rPr>
              <a:t>에 해당하는 속성 값을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Enumeration </a:t>
            </a:r>
            <a:r>
              <a:rPr lang="en-US" altLang="ko-KR" sz="2800" b="1" smtClean="0">
                <a:solidFill>
                  <a:schemeClr val="tx1"/>
                </a:solidFill>
              </a:rPr>
              <a:t>getHeaderNames() 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HTTP </a:t>
            </a:r>
            <a:r>
              <a:rPr lang="ko-KR" altLang="en-US" sz="2800" smtClean="0">
                <a:solidFill>
                  <a:schemeClr val="tx1"/>
                </a:solidFill>
              </a:rPr>
              <a:t>요청 헤더</a:t>
            </a:r>
            <a:r>
              <a:rPr lang="en-US" altLang="ko-KR" sz="2800" smtClean="0">
                <a:solidFill>
                  <a:schemeClr val="tx1"/>
                </a:solidFill>
              </a:rPr>
              <a:t>(header)</a:t>
            </a:r>
            <a:r>
              <a:rPr lang="ko-KR" altLang="en-US" sz="2800" smtClean="0">
                <a:solidFill>
                  <a:schemeClr val="tx1"/>
                </a:solidFill>
              </a:rPr>
              <a:t>에 있는 모든 헤더 이름을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브라우저의 요청에 대한 응답 정보를 저장하고 있는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응답 정보와 관련하여 주로 헤더 정보 입력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리다이렉트 등의 기능을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236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response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response </a:t>
            </a:r>
            <a:r>
              <a:rPr lang="ko-KR" altLang="en-US" sz="3200" smtClean="0">
                <a:solidFill>
                  <a:schemeClr val="tx1"/>
                </a:solidFill>
              </a:rPr>
              <a:t>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setHeader(name, value) : </a:t>
            </a:r>
            <a:r>
              <a:rPr lang="ko-KR" altLang="en-US" sz="2800" smtClean="0">
                <a:solidFill>
                  <a:schemeClr val="tx1"/>
                </a:solidFill>
              </a:rPr>
              <a:t>헤더 정보 값을 수정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setContentType(type) : </a:t>
            </a:r>
            <a:r>
              <a:rPr lang="ko-KR" altLang="en-US" sz="2800" smtClean="0">
                <a:solidFill>
                  <a:schemeClr val="tx1"/>
                </a:solidFill>
              </a:rPr>
              <a:t>웹 브라우저의 요청 결과로 보일 페이지의 </a:t>
            </a:r>
            <a:r>
              <a:rPr lang="en-US" altLang="ko-KR" sz="2800" smtClean="0">
                <a:solidFill>
                  <a:schemeClr val="tx1"/>
                </a:solidFill>
              </a:rPr>
              <a:t>contentType</a:t>
            </a:r>
            <a:r>
              <a:rPr lang="ko-KR" altLang="en-US" sz="2800" smtClean="0">
                <a:solidFill>
                  <a:schemeClr val="tx1"/>
                </a:solidFill>
              </a:rPr>
              <a:t>을 설정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sendRedirect(url) : </a:t>
            </a:r>
            <a:r>
              <a:rPr lang="ko-KR" altLang="en-US" sz="2800" smtClean="0">
                <a:solidFill>
                  <a:schemeClr val="tx1"/>
                </a:solidFill>
              </a:rPr>
              <a:t>페이지를 이동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236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response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페이지의 출력할 내용을 가지도 있는 출력 스트림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표현식</a:t>
            </a:r>
            <a:r>
              <a:rPr lang="en-US" altLang="ko-KR" sz="3200" smtClean="0">
                <a:solidFill>
                  <a:schemeClr val="tx1"/>
                </a:solidFill>
              </a:rPr>
              <a:t>(&lt;%=</a:t>
            </a:r>
            <a:r>
              <a:rPr lang="ko-KR" altLang="en-US" sz="3200" smtClean="0">
                <a:solidFill>
                  <a:schemeClr val="tx1"/>
                </a:solidFill>
              </a:rPr>
              <a:t>문장</a:t>
            </a:r>
            <a:r>
              <a:rPr lang="en-US" altLang="ko-KR" sz="3200" smtClean="0">
                <a:solidFill>
                  <a:schemeClr val="tx1"/>
                </a:solidFill>
              </a:rPr>
              <a:t>%&gt;) </a:t>
            </a:r>
            <a:r>
              <a:rPr lang="ko-KR" altLang="en-US" sz="3200" smtClean="0">
                <a:solidFill>
                  <a:schemeClr val="tx1"/>
                </a:solidFill>
              </a:rPr>
              <a:t>과 같음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out </a:t>
            </a:r>
            <a:r>
              <a:rPr lang="ko-KR" altLang="en-US" sz="3200" smtClean="0">
                <a:solidFill>
                  <a:schemeClr val="tx1"/>
                </a:solidFill>
              </a:rPr>
              <a:t>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boolean isAutoFlush() : </a:t>
            </a:r>
            <a:r>
              <a:rPr lang="ko-KR" altLang="en-US" sz="2800" smtClean="0">
                <a:solidFill>
                  <a:schemeClr val="tx1"/>
                </a:solidFill>
              </a:rPr>
              <a:t>출력 버퍼가 다 찼을 때 처리 여부를 결정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int getBufferSize() : </a:t>
            </a:r>
            <a:r>
              <a:rPr lang="ko-KR" altLang="en-US" sz="2800" smtClean="0">
                <a:solidFill>
                  <a:schemeClr val="tx1"/>
                </a:solidFill>
              </a:rPr>
              <a:t>전체</a:t>
            </a:r>
            <a:r>
              <a:rPr lang="ko-KR" altLang="en-US" sz="2800" b="1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출력 버퍼의 크기를 리턴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013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out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out </a:t>
            </a:r>
            <a:r>
              <a:rPr lang="ko-KR" altLang="en-US" sz="3200" smtClean="0">
                <a:solidFill>
                  <a:schemeClr val="tx1"/>
                </a:solidFill>
              </a:rPr>
              <a:t>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int getRemaining() : </a:t>
            </a:r>
            <a:r>
              <a:rPr lang="ko-KR" altLang="en-US" sz="2800" smtClean="0">
                <a:solidFill>
                  <a:schemeClr val="tx1"/>
                </a:solidFill>
              </a:rPr>
              <a:t>현재 남아 있는 출력 버퍼의 크기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clearBuffer() : </a:t>
            </a:r>
            <a:r>
              <a:rPr lang="ko-KR" altLang="en-US" sz="2800" smtClean="0">
                <a:solidFill>
                  <a:schemeClr val="tx1"/>
                </a:solidFill>
              </a:rPr>
              <a:t>출력 버퍼에 저장되어 있는 내용을 비움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String println(str) : </a:t>
            </a:r>
            <a:r>
              <a:rPr lang="ko-KR" altLang="en-US" sz="2800" smtClean="0">
                <a:solidFill>
                  <a:schemeClr val="tx1"/>
                </a:solidFill>
              </a:rPr>
              <a:t>주어진 내용을 출력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이때 줄 바꿈은 적용되지 않음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013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out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out </a:t>
            </a:r>
            <a:r>
              <a:rPr lang="ko-KR" altLang="en-US" sz="3200" smtClean="0">
                <a:solidFill>
                  <a:schemeClr val="tx1"/>
                </a:solidFill>
              </a:rPr>
              <a:t>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flush() : </a:t>
            </a:r>
            <a:r>
              <a:rPr lang="ko-KR" altLang="en-US" sz="2800" smtClean="0">
                <a:solidFill>
                  <a:schemeClr val="tx1"/>
                </a:solidFill>
              </a:rPr>
              <a:t>출력 버퍼의 내용을 웹 브라우저에 전송하고 비움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void close() : </a:t>
            </a:r>
            <a:r>
              <a:rPr lang="ko-KR" altLang="en-US" sz="2800" smtClean="0">
                <a:solidFill>
                  <a:schemeClr val="tx1"/>
                </a:solidFill>
              </a:rPr>
              <a:t>출력 버퍼의 내용을 웹 브라우저에 전송하고 출력 스트림을 닫음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013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out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30" smtClean="0">
                <a:solidFill>
                  <a:schemeClr val="tx1"/>
                </a:solidFill>
              </a:rPr>
              <a:t>JSP </a:t>
            </a:r>
            <a:r>
              <a:rPr lang="ko-KR" altLang="en-US" sz="3200" spc="-30" smtClean="0">
                <a:solidFill>
                  <a:schemeClr val="tx1"/>
                </a:solidFill>
              </a:rPr>
              <a:t>페이지 대한 정보를 저장하고 있는 객체</a:t>
            </a:r>
            <a:endParaRPr lang="en-US" altLang="ko-KR" sz="3200" spc="-3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다른 내장 객체를 구하거나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페이지의 흐름제어 그리고 에러 데이터를 얻어낼 때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pageContext </a:t>
            </a:r>
            <a:r>
              <a:rPr lang="ko-KR" altLang="en-US" sz="3200" smtClean="0">
                <a:solidFill>
                  <a:schemeClr val="tx1"/>
                </a:solidFill>
              </a:rPr>
              <a:t>내장 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ServletRequest </a:t>
            </a:r>
            <a:r>
              <a:rPr lang="en-US" altLang="ko-KR" sz="2800" b="1" smtClean="0">
                <a:solidFill>
                  <a:schemeClr val="tx1"/>
                </a:solidFill>
              </a:rPr>
              <a:t>getRequest()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:</a:t>
            </a:r>
            <a:r>
              <a:rPr lang="en-US" altLang="ko-KR" sz="2800" b="1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request</a:t>
            </a:r>
            <a:r>
              <a:rPr lang="ko-KR" altLang="en-US" sz="2800" smtClean="0">
                <a:solidFill>
                  <a:schemeClr val="tx1"/>
                </a:solidFill>
              </a:rPr>
              <a:t> 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ServletResponse </a:t>
            </a:r>
            <a:r>
              <a:rPr lang="en-US" altLang="ko-KR" sz="2800" b="1" smtClean="0">
                <a:solidFill>
                  <a:schemeClr val="tx1"/>
                </a:solidFill>
              </a:rPr>
              <a:t>getResponse() : </a:t>
            </a:r>
            <a:r>
              <a:rPr lang="en-US" altLang="ko-KR" sz="2800" smtClean="0">
                <a:solidFill>
                  <a:schemeClr val="tx1"/>
                </a:solidFill>
              </a:rPr>
              <a:t>response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61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pageContext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pageContext </a:t>
            </a:r>
            <a:r>
              <a:rPr lang="ko-KR" altLang="en-US" sz="3200" smtClean="0">
                <a:solidFill>
                  <a:schemeClr val="tx1"/>
                </a:solidFill>
              </a:rPr>
              <a:t>내장 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JspWriter </a:t>
            </a:r>
            <a:r>
              <a:rPr lang="en-US" altLang="ko-KR" sz="2800" b="1" smtClean="0">
                <a:solidFill>
                  <a:schemeClr val="tx1"/>
                </a:solidFill>
              </a:rPr>
              <a:t>getOut() : </a:t>
            </a:r>
            <a:r>
              <a:rPr lang="en-US" altLang="ko-KR" sz="2800" smtClean="0">
                <a:solidFill>
                  <a:schemeClr val="tx1"/>
                </a:solidFill>
              </a:rPr>
              <a:t>out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HttpSession </a:t>
            </a:r>
            <a:r>
              <a:rPr lang="en-US" altLang="ko-KR" sz="2800" b="1" smtClean="0">
                <a:solidFill>
                  <a:schemeClr val="tx1"/>
                </a:solidFill>
              </a:rPr>
              <a:t>getSession()</a:t>
            </a:r>
            <a:r>
              <a:rPr lang="ko-KR" altLang="en-US" sz="2800" smtClean="0">
                <a:solidFill>
                  <a:schemeClr val="tx1"/>
                </a:solidFill>
              </a:rPr>
              <a:t>  </a:t>
            </a:r>
            <a:r>
              <a:rPr lang="en-US" altLang="ko-KR" sz="2800" smtClean="0">
                <a:solidFill>
                  <a:schemeClr val="tx1"/>
                </a:solidFill>
              </a:rPr>
              <a:t>: session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ServletContext </a:t>
            </a:r>
            <a:r>
              <a:rPr lang="en-US" altLang="ko-KR" sz="2800" b="1" smtClean="0">
                <a:solidFill>
                  <a:schemeClr val="tx1"/>
                </a:solidFill>
              </a:rPr>
              <a:t>getServletContext() : </a:t>
            </a:r>
            <a:r>
              <a:rPr lang="en-US" altLang="ko-KR" sz="2800" smtClean="0">
                <a:solidFill>
                  <a:schemeClr val="tx1"/>
                </a:solidFill>
              </a:rPr>
              <a:t>application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61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pageContext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pageContext </a:t>
            </a:r>
            <a:r>
              <a:rPr lang="ko-KR" altLang="en-US" sz="3200" smtClean="0">
                <a:solidFill>
                  <a:schemeClr val="tx1"/>
                </a:solidFill>
              </a:rPr>
              <a:t>내장 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Object </a:t>
            </a:r>
            <a:r>
              <a:rPr lang="en-US" altLang="ko-KR" sz="2800" b="1" smtClean="0">
                <a:solidFill>
                  <a:schemeClr val="tx1"/>
                </a:solidFill>
              </a:rPr>
              <a:t>getPage() </a:t>
            </a:r>
            <a:r>
              <a:rPr lang="en-US" altLang="ko-KR" sz="2800" smtClean="0">
                <a:solidFill>
                  <a:schemeClr val="tx1"/>
                </a:solidFill>
              </a:rPr>
              <a:t>: page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ServletConfig </a:t>
            </a:r>
            <a:r>
              <a:rPr lang="en-US" altLang="ko-KR" sz="2800" b="1" smtClean="0">
                <a:solidFill>
                  <a:schemeClr val="tx1"/>
                </a:solidFill>
              </a:rPr>
              <a:t>getServletConfig() </a:t>
            </a:r>
            <a:r>
              <a:rPr lang="en-US" altLang="ko-KR" sz="2800" smtClean="0">
                <a:solidFill>
                  <a:schemeClr val="tx1"/>
                </a:solidFill>
              </a:rPr>
              <a:t>: config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Exception </a:t>
            </a:r>
            <a:r>
              <a:rPr lang="en-US" altLang="ko-KR" sz="2800" b="1" smtClean="0">
                <a:solidFill>
                  <a:schemeClr val="tx1"/>
                </a:solidFill>
              </a:rPr>
              <a:t>getException()</a:t>
            </a:r>
            <a:r>
              <a:rPr lang="en-US" altLang="ko-KR" sz="2800" smtClean="0">
                <a:solidFill>
                  <a:schemeClr val="tx1"/>
                </a:solidFill>
              </a:rPr>
              <a:t> : exception </a:t>
            </a:r>
            <a:r>
              <a:rPr lang="ko-KR" altLang="en-US" sz="2800" smtClean="0">
                <a:solidFill>
                  <a:schemeClr val="tx1"/>
                </a:solidFill>
              </a:rPr>
              <a:t>객체를 얻어냄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61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pageContext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(1/3)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418613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response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516192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out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321297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request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객체의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71520" y="2276872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객체의 종류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1520" y="228061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하나의 웹 브라우저 내에서 정보를 유지하기 위한 세션 정보를 저장하고 있는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브라우저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클라이언트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당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  <a:r>
              <a:rPr lang="ko-KR" altLang="en-US" sz="3200" smtClean="0">
                <a:solidFill>
                  <a:schemeClr val="tx1"/>
                </a:solidFill>
              </a:rPr>
              <a:t>개가 할당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주로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회원 관리 시스템에서 사용자 인증에 관련된 작업을 수행할 때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855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session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Session </a:t>
            </a:r>
            <a:r>
              <a:rPr lang="ko-KR" altLang="en-US" sz="3200" smtClean="0">
                <a:solidFill>
                  <a:schemeClr val="tx1"/>
                </a:solidFill>
              </a:rPr>
              <a:t>내장 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getId()</a:t>
            </a:r>
            <a:r>
              <a:rPr lang="ko-KR" altLang="en-US" sz="2800" b="1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 해당 웹 브라우저에 대한 고유한 세션 </a:t>
            </a:r>
            <a:r>
              <a:rPr lang="en-US" altLang="ko-KR" sz="2800" smtClean="0">
                <a:solidFill>
                  <a:schemeClr val="tx1"/>
                </a:solidFill>
              </a:rPr>
              <a:t>ID</a:t>
            </a:r>
            <a:r>
              <a:rPr lang="ko-KR" altLang="en-US" sz="2800" smtClean="0">
                <a:solidFill>
                  <a:schemeClr val="tx1"/>
                </a:solidFill>
              </a:rPr>
              <a:t>를 리턴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long </a:t>
            </a:r>
            <a:r>
              <a:rPr lang="en-US" altLang="ko-KR" sz="2800" b="1" smtClean="0">
                <a:solidFill>
                  <a:schemeClr val="tx1"/>
                </a:solidFill>
              </a:rPr>
              <a:t>getCreationTime()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해당 세션이 생성된 시간을 리턴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long </a:t>
            </a:r>
            <a:r>
              <a:rPr lang="en-US" altLang="ko-KR" sz="2800" b="1" smtClean="0">
                <a:solidFill>
                  <a:schemeClr val="tx1"/>
                </a:solidFill>
              </a:rPr>
              <a:t>getLastAccessedTime() 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마지막 접근시간을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855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session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Session </a:t>
            </a:r>
            <a:r>
              <a:rPr lang="ko-KR" altLang="en-US" sz="3200" smtClean="0">
                <a:solidFill>
                  <a:schemeClr val="tx1"/>
                </a:solidFill>
              </a:rPr>
              <a:t>내장 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 void </a:t>
            </a:r>
            <a:r>
              <a:rPr lang="en-US" altLang="ko-KR" sz="2800" b="1" smtClean="0">
                <a:solidFill>
                  <a:schemeClr val="tx1"/>
                </a:solidFill>
              </a:rPr>
              <a:t>setMaxInactiveInterval(time)</a:t>
            </a:r>
            <a:r>
              <a:rPr lang="en-US" altLang="ko-KR" sz="2800" smtClean="0">
                <a:solidFill>
                  <a:schemeClr val="tx1"/>
                </a:solidFill>
              </a:rPr>
              <a:t>  : </a:t>
            </a:r>
            <a:r>
              <a:rPr lang="ko-KR" altLang="en-US" sz="2800" smtClean="0">
                <a:solidFill>
                  <a:schemeClr val="tx1"/>
                </a:solidFill>
              </a:rPr>
              <a:t>세션 유지 시간을 지정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int </a:t>
            </a:r>
            <a:r>
              <a:rPr lang="en-US" altLang="ko-KR" sz="2800" b="1" smtClean="0">
                <a:solidFill>
                  <a:schemeClr val="tx1"/>
                </a:solidFill>
              </a:rPr>
              <a:t>getMaxInactiveInterval() 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기본 값은 </a:t>
            </a:r>
            <a:r>
              <a:rPr lang="en-US" altLang="ko-KR" sz="2800" smtClean="0">
                <a:solidFill>
                  <a:schemeClr val="tx1"/>
                </a:solidFill>
              </a:rPr>
              <a:t>30</a:t>
            </a:r>
            <a:r>
              <a:rPr lang="ko-KR" altLang="en-US" sz="2800" smtClean="0">
                <a:solidFill>
                  <a:schemeClr val="tx1"/>
                </a:solidFill>
              </a:rPr>
              <a:t>분으로 세션 유지 시간을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boolean </a:t>
            </a:r>
            <a:r>
              <a:rPr lang="en-US" altLang="ko-KR" sz="2800" b="1" smtClean="0">
                <a:solidFill>
                  <a:schemeClr val="tx1"/>
                </a:solidFill>
              </a:rPr>
              <a:t>isNew() 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새로 생성된 세션의 경우 </a:t>
            </a:r>
            <a:r>
              <a:rPr lang="en-US" altLang="ko-KR" sz="2800" smtClean="0">
                <a:solidFill>
                  <a:schemeClr val="tx1"/>
                </a:solidFill>
              </a:rPr>
              <a:t>true </a:t>
            </a:r>
            <a:r>
              <a:rPr lang="ko-KR" altLang="en-US" sz="2800" smtClean="0">
                <a:solidFill>
                  <a:schemeClr val="tx1"/>
                </a:solidFill>
              </a:rPr>
              <a:t>값을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void invalidate() : </a:t>
            </a:r>
            <a:r>
              <a:rPr lang="ko-KR" altLang="en-US" sz="2800" smtClean="0">
                <a:solidFill>
                  <a:schemeClr val="tx1"/>
                </a:solidFill>
              </a:rPr>
              <a:t>세션을 무효화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855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session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애플리케이션 </a:t>
            </a:r>
            <a:r>
              <a:rPr lang="en-US" altLang="ko-KR" sz="3200" smtClean="0">
                <a:solidFill>
                  <a:schemeClr val="tx1"/>
                </a:solidFill>
              </a:rPr>
              <a:t>Context</a:t>
            </a:r>
            <a:r>
              <a:rPr lang="ko-KR" altLang="en-US" sz="3200" smtClean="0">
                <a:solidFill>
                  <a:schemeClr val="tx1"/>
                </a:solidFill>
              </a:rPr>
              <a:t>의 정보를 저장하고 있는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서버의 설정 정보</a:t>
            </a:r>
            <a:r>
              <a:rPr lang="en-US" altLang="ko-KR" sz="3200" smtClean="0">
                <a:solidFill>
                  <a:schemeClr val="tx1"/>
                </a:solidFill>
              </a:rPr>
              <a:t>,</a:t>
            </a:r>
            <a:r>
              <a:rPr lang="ko-KR" altLang="en-US" sz="3200" smtClean="0">
                <a:solidFill>
                  <a:schemeClr val="tx1"/>
                </a:solidFill>
              </a:rPr>
              <a:t> 자원에 대한 정보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애플리케이션이 실행되는 동안에 발생할 수 있는 이벤트 로그 정보등을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애플리케이션 당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  <a:r>
              <a:rPr lang="ko-KR" altLang="en-US" sz="3200" smtClean="0">
                <a:solidFill>
                  <a:schemeClr val="tx1"/>
                </a:solidFill>
              </a:rPr>
              <a:t>개의 객체가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주로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방문자 카운트와 같은 하나의 웹 애플리케이션에서 고유하는 변수에 사용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695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application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application </a:t>
            </a:r>
            <a:r>
              <a:rPr lang="ko-KR" altLang="en-US" sz="3200" smtClean="0">
                <a:solidFill>
                  <a:schemeClr val="tx1"/>
                </a:solidFill>
              </a:rPr>
              <a:t>객체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getServerInfo() : </a:t>
            </a:r>
            <a:r>
              <a:rPr lang="ko-KR" altLang="en-US" sz="2800" smtClean="0">
                <a:solidFill>
                  <a:schemeClr val="tx1"/>
                </a:solidFill>
              </a:rPr>
              <a:t>웹 컨테이너의 이름과 버전을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getMimeType(fileName) : </a:t>
            </a:r>
            <a:r>
              <a:rPr lang="ko-KR" altLang="en-US" sz="2800" smtClean="0">
                <a:solidFill>
                  <a:schemeClr val="tx1"/>
                </a:solidFill>
              </a:rPr>
              <a:t>지정한 파일의 </a:t>
            </a:r>
            <a:r>
              <a:rPr lang="en-US" altLang="ko-KR" sz="2800" smtClean="0">
                <a:solidFill>
                  <a:schemeClr val="tx1"/>
                </a:solidFill>
              </a:rPr>
              <a:t>MIME </a:t>
            </a:r>
            <a:r>
              <a:rPr lang="ko-KR" altLang="en-US" sz="2800" smtClean="0">
                <a:solidFill>
                  <a:schemeClr val="tx1"/>
                </a:solidFill>
              </a:rPr>
              <a:t>타입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getRealPath(path) : </a:t>
            </a:r>
            <a:r>
              <a:rPr lang="ko-KR" altLang="en-US" sz="2800" smtClean="0">
                <a:solidFill>
                  <a:schemeClr val="tx1"/>
                </a:solidFill>
              </a:rPr>
              <a:t>지정한 경로를 웹 애플리케이션 시스템상의 경로로 변경하여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70" smtClean="0">
                <a:solidFill>
                  <a:schemeClr val="tx1"/>
                </a:solidFill>
              </a:rPr>
              <a:t>void log(message) : </a:t>
            </a:r>
            <a:r>
              <a:rPr lang="ko-KR" altLang="en-US" sz="2800" spc="-70" smtClean="0">
                <a:solidFill>
                  <a:schemeClr val="tx1"/>
                </a:solidFill>
              </a:rPr>
              <a:t>로그 파일에 </a:t>
            </a:r>
            <a:r>
              <a:rPr lang="en-US" altLang="ko-KR" sz="2800" spc="-70" smtClean="0">
                <a:solidFill>
                  <a:schemeClr val="tx1"/>
                </a:solidFill>
              </a:rPr>
              <a:t>message</a:t>
            </a:r>
            <a:r>
              <a:rPr lang="ko-KR" altLang="en-US" sz="2800" spc="-70" smtClean="0">
                <a:solidFill>
                  <a:schemeClr val="tx1"/>
                </a:solidFill>
              </a:rPr>
              <a:t>를 기록</a:t>
            </a:r>
            <a:endParaRPr lang="en-US" altLang="ko-KR" sz="2800" spc="-7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695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application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30" smtClean="0">
                <a:solidFill>
                  <a:schemeClr val="tx1"/>
                </a:solidFill>
              </a:rPr>
              <a:t>JSP </a:t>
            </a:r>
            <a:r>
              <a:rPr lang="ko-KR" altLang="en-US" sz="3200" spc="-30" smtClean="0">
                <a:solidFill>
                  <a:schemeClr val="tx1"/>
                </a:solidFill>
              </a:rPr>
              <a:t>페이지 대한 설정 정보를 저장하고 있는</a:t>
            </a:r>
            <a:r>
              <a:rPr lang="ko-KR" altLang="en-US" sz="3200" smtClean="0">
                <a:solidFill>
                  <a:schemeClr val="tx1"/>
                </a:solidFill>
              </a:rPr>
              <a:t>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서블릿이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초기화되는 동안 참조해야 할 정보를 전달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컨테이너당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  <a:r>
              <a:rPr lang="ko-KR" altLang="en-US" sz="3200" smtClean="0">
                <a:solidFill>
                  <a:schemeClr val="tx1"/>
                </a:solidFill>
              </a:rPr>
              <a:t>개의 객체가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config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config </a:t>
            </a:r>
            <a:r>
              <a:rPr lang="ko-KR" altLang="en-US" sz="3200" smtClean="0">
                <a:solidFill>
                  <a:schemeClr val="tx1"/>
                </a:solidFill>
              </a:rPr>
              <a:t>객체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Enumeration getInitParameterNames() : </a:t>
            </a:r>
            <a:r>
              <a:rPr lang="ko-KR" altLang="en-US" sz="2800" smtClean="0">
                <a:solidFill>
                  <a:schemeClr val="tx1"/>
                </a:solidFill>
              </a:rPr>
              <a:t>모든 초기화 파라미터 이름을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getInitParameter(name) : </a:t>
            </a:r>
            <a:r>
              <a:rPr lang="ko-KR" altLang="en-US" sz="2800" smtClean="0">
                <a:solidFill>
                  <a:schemeClr val="tx1"/>
                </a:solidFill>
              </a:rPr>
              <a:t>이름이 </a:t>
            </a:r>
            <a:r>
              <a:rPr lang="en-US" altLang="ko-KR" sz="2800" smtClean="0">
                <a:solidFill>
                  <a:schemeClr val="tx1"/>
                </a:solidFill>
              </a:rPr>
              <a:t>name</a:t>
            </a:r>
            <a:r>
              <a:rPr lang="ko-KR" altLang="en-US" sz="2800" smtClean="0">
                <a:solidFill>
                  <a:schemeClr val="tx1"/>
                </a:solidFill>
              </a:rPr>
              <a:t>인 초기화 파라미터의 값을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String getServletName() : </a:t>
            </a:r>
            <a:r>
              <a:rPr lang="ko-KR" altLang="en-US" sz="2800" spc="-30" smtClean="0">
                <a:solidFill>
                  <a:schemeClr val="tx1"/>
                </a:solidFill>
              </a:rPr>
              <a:t>서블릿의 이름을 리턴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ServletContext getServletContext() : </a:t>
            </a:r>
            <a:r>
              <a:rPr lang="ko-KR" altLang="en-US" sz="2800" smtClean="0">
                <a:solidFill>
                  <a:schemeClr val="tx1"/>
                </a:solidFill>
              </a:rPr>
              <a:t>서블릿 </a:t>
            </a:r>
            <a:r>
              <a:rPr lang="en-US" altLang="ko-KR" sz="2800" smtClean="0">
                <a:solidFill>
                  <a:schemeClr val="tx1"/>
                </a:solidFill>
              </a:rPr>
              <a:t>ServletContext </a:t>
            </a:r>
            <a:r>
              <a:rPr lang="ko-KR" altLang="en-US" sz="2800" smtClean="0">
                <a:solidFill>
                  <a:schemeClr val="tx1"/>
                </a:solidFill>
              </a:rPr>
              <a:t>객체를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7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config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30" smtClean="0">
                <a:solidFill>
                  <a:schemeClr val="tx1"/>
                </a:solidFill>
              </a:rPr>
              <a:t>J</a:t>
            </a:r>
            <a:r>
              <a:rPr lang="en-US" altLang="ko-KR" sz="3200" smtClean="0">
                <a:solidFill>
                  <a:schemeClr val="tx1"/>
                </a:solidFill>
              </a:rPr>
              <a:t>SP </a:t>
            </a:r>
            <a:r>
              <a:rPr lang="ko-KR" altLang="en-US" sz="3200" smtClean="0">
                <a:solidFill>
                  <a:schemeClr val="tx1"/>
                </a:solidFill>
              </a:rPr>
              <a:t>페이지를 구현한 자바 클래스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컨테이너는 자바만을 스크립트 언어로 지원하기 때문에 </a:t>
            </a:r>
            <a:r>
              <a:rPr lang="en-US" altLang="ko-KR" sz="3200" smtClean="0">
                <a:solidFill>
                  <a:schemeClr val="tx1"/>
                </a:solidFill>
              </a:rPr>
              <a:t>page </a:t>
            </a:r>
            <a:r>
              <a:rPr lang="ko-KR" altLang="en-US" sz="3200" smtClean="0">
                <a:solidFill>
                  <a:schemeClr val="tx1"/>
                </a:solidFill>
              </a:rPr>
              <a:t>객체는 현재 거의 사용되지 않음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344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page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페이지에서 예외가 발생한 경우에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exception </a:t>
            </a:r>
            <a:r>
              <a:rPr lang="ko-KR" altLang="en-US" sz="3200" smtClean="0">
                <a:solidFill>
                  <a:schemeClr val="tx1"/>
                </a:solidFill>
              </a:rPr>
              <a:t>객체의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</a:t>
            </a:r>
            <a:r>
              <a:rPr lang="en-US" altLang="ko-KR" sz="2800" smtClean="0">
                <a:solidFill>
                  <a:schemeClr val="tx1"/>
                </a:solidFill>
              </a:rPr>
              <a:t> String getMessage() : </a:t>
            </a:r>
            <a:r>
              <a:rPr lang="ko-KR" altLang="en-US" sz="2800" smtClean="0">
                <a:solidFill>
                  <a:schemeClr val="tx1"/>
                </a:solidFill>
              </a:rPr>
              <a:t>발생된 예외의 메시지를 리턴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toString() : </a:t>
            </a:r>
            <a:r>
              <a:rPr lang="ko-KR" altLang="en-US" sz="2800" smtClean="0">
                <a:solidFill>
                  <a:schemeClr val="tx1"/>
                </a:solidFill>
              </a:rPr>
              <a:t>발생된 예외 클래스명과 메시지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printStackTrace() : </a:t>
            </a:r>
            <a:r>
              <a:rPr lang="ko-KR" altLang="en-US" sz="2800" smtClean="0">
                <a:solidFill>
                  <a:schemeClr val="tx1"/>
                </a:solidFill>
              </a:rPr>
              <a:t>예외 발생 시 예외가 발생한 곳을 추적함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400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exception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영역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웹 어플리케이션은 </a:t>
            </a:r>
            <a:r>
              <a:rPr lang="en-US" altLang="ko-KR" sz="3600" smtClean="0">
                <a:solidFill>
                  <a:schemeClr val="tx1"/>
                </a:solidFill>
              </a:rPr>
              <a:t>page, request, session, application </a:t>
            </a:r>
            <a:r>
              <a:rPr lang="ko-KR" altLang="en-US" sz="3600" smtClean="0">
                <a:solidFill>
                  <a:schemeClr val="tx1"/>
                </a:solidFill>
              </a:rPr>
              <a:t>이라는 </a:t>
            </a:r>
            <a:r>
              <a:rPr lang="en-US" altLang="ko-KR" sz="3600" smtClean="0">
                <a:solidFill>
                  <a:schemeClr val="tx1"/>
                </a:solidFill>
              </a:rPr>
              <a:t>4</a:t>
            </a:r>
            <a:r>
              <a:rPr lang="ko-KR" altLang="en-US" sz="3600" smtClean="0">
                <a:solidFill>
                  <a:schemeClr val="tx1"/>
                </a:solidFill>
              </a:rPr>
              <a:t>개의 영역을 가짐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내장 객체의 영역 </a:t>
            </a:r>
            <a:r>
              <a:rPr lang="en-US" altLang="ko-KR" sz="3600" smtClean="0">
                <a:solidFill>
                  <a:schemeClr val="tx1"/>
                </a:solidFill>
              </a:rPr>
              <a:t>:</a:t>
            </a:r>
            <a:r>
              <a:rPr lang="ko-KR" altLang="en-US" sz="3600" smtClean="0">
                <a:solidFill>
                  <a:schemeClr val="tx1"/>
                </a:solidFill>
              </a:rPr>
              <a:t> 객체의 유효기간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객체를 누구와 공유할 것인가를 나타냄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(2/3)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291437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session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6336" y="3890159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application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194121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pageContext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객체의 종류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116336" y="4857639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config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영역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page</a:t>
            </a:r>
            <a:r>
              <a:rPr lang="ko-KR" altLang="en-US" sz="3600" smtClean="0">
                <a:solidFill>
                  <a:schemeClr val="tx1"/>
                </a:solidFill>
              </a:rPr>
              <a:t> 영역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번의 웹 브라우저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클라이언트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의 요청에 대해 하나의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페이지가 호출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영역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request</a:t>
            </a:r>
            <a:r>
              <a:rPr lang="ko-KR" altLang="en-US" sz="3600" smtClean="0">
                <a:solidFill>
                  <a:schemeClr val="tx1"/>
                </a:solidFill>
              </a:rPr>
              <a:t> 영역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한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번의 웹 브라우저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클라이언트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의 요청에 대해 같은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요청을 공유하는 페이지가 대응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같은 </a:t>
            </a:r>
            <a:r>
              <a:rPr lang="en-US" altLang="ko-KR" sz="3200" smtClean="0">
                <a:solidFill>
                  <a:schemeClr val="tx1"/>
                </a:solidFill>
              </a:rPr>
              <a:t>request </a:t>
            </a:r>
            <a:r>
              <a:rPr lang="ko-KR" altLang="en-US" sz="3200" smtClean="0">
                <a:solidFill>
                  <a:schemeClr val="tx1"/>
                </a:solidFill>
              </a:rPr>
              <a:t>영역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include </a:t>
            </a:r>
            <a:r>
              <a:rPr lang="ko-KR" altLang="en-US" sz="2800" smtClean="0">
                <a:solidFill>
                  <a:schemeClr val="tx1"/>
                </a:solidFill>
              </a:rPr>
              <a:t>액션 태그</a:t>
            </a:r>
            <a:r>
              <a:rPr lang="en-US" altLang="ko-KR" sz="2800" smtClean="0">
                <a:solidFill>
                  <a:schemeClr val="tx1"/>
                </a:solidFill>
              </a:rPr>
              <a:t>, forward </a:t>
            </a:r>
            <a:r>
              <a:rPr lang="ko-KR" altLang="en-US" sz="2800" smtClean="0">
                <a:solidFill>
                  <a:schemeClr val="tx1"/>
                </a:solidFill>
              </a:rPr>
              <a:t>액션 태그를 사용하면 </a:t>
            </a:r>
            <a:r>
              <a:rPr lang="en-US" altLang="ko-KR" sz="2800" smtClean="0">
                <a:solidFill>
                  <a:schemeClr val="tx1"/>
                </a:solidFill>
              </a:rPr>
              <a:t>request </a:t>
            </a:r>
            <a:r>
              <a:rPr lang="ko-KR" altLang="en-US" sz="2800" smtClean="0">
                <a:solidFill>
                  <a:schemeClr val="tx1"/>
                </a:solidFill>
              </a:rPr>
              <a:t>객체를 공유하게 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영역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session</a:t>
            </a:r>
            <a:r>
              <a:rPr lang="ko-KR" altLang="en-US" sz="3600" smtClean="0">
                <a:solidFill>
                  <a:schemeClr val="tx1"/>
                </a:solidFill>
              </a:rPr>
              <a:t> 영역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하나의 웹 브라우저당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  <a:r>
              <a:rPr lang="ko-KR" altLang="en-US" sz="3200" smtClean="0">
                <a:solidFill>
                  <a:schemeClr val="tx1"/>
                </a:solidFill>
              </a:rPr>
              <a:t>개의 </a:t>
            </a:r>
            <a:r>
              <a:rPr lang="en-US" altLang="ko-KR" sz="3200" smtClean="0">
                <a:solidFill>
                  <a:schemeClr val="tx1"/>
                </a:solidFill>
              </a:rPr>
              <a:t>session</a:t>
            </a:r>
            <a:r>
              <a:rPr lang="ko-KR" altLang="en-US" sz="3200" smtClean="0">
                <a:solidFill>
                  <a:schemeClr val="tx1"/>
                </a:solidFill>
              </a:rPr>
              <a:t>객체가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같은 </a:t>
            </a:r>
            <a:r>
              <a:rPr lang="en-US" altLang="ko-KR" sz="3200" smtClean="0">
                <a:solidFill>
                  <a:schemeClr val="tx1"/>
                </a:solidFill>
              </a:rPr>
              <a:t>session </a:t>
            </a:r>
            <a:r>
              <a:rPr lang="ko-KR" altLang="en-US" sz="3200" smtClean="0">
                <a:solidFill>
                  <a:schemeClr val="tx1"/>
                </a:solidFill>
              </a:rPr>
              <a:t>영역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30" smtClean="0">
                <a:solidFill>
                  <a:schemeClr val="tx1"/>
                </a:solidFill>
              </a:rPr>
              <a:t>같은 웹 브라우저 내에서는 요청되는 페이지들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주로 회원 관리에서 회원 인증에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영역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application</a:t>
            </a:r>
            <a:r>
              <a:rPr lang="ko-KR" altLang="en-US" sz="3600" smtClean="0">
                <a:solidFill>
                  <a:schemeClr val="tx1"/>
                </a:solidFill>
              </a:rPr>
              <a:t> 영역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하나의 웹 애플리케이션당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  <a:r>
              <a:rPr lang="ko-KR" altLang="en-US" sz="3200" smtClean="0">
                <a:solidFill>
                  <a:schemeClr val="tx1"/>
                </a:solidFill>
              </a:rPr>
              <a:t>개의 </a:t>
            </a:r>
            <a:r>
              <a:rPr lang="en-US" altLang="ko-KR" sz="3200" smtClean="0">
                <a:solidFill>
                  <a:schemeClr val="tx1"/>
                </a:solidFill>
              </a:rPr>
              <a:t>session</a:t>
            </a:r>
            <a:r>
              <a:rPr lang="ko-KR" altLang="en-US" sz="3200" smtClean="0">
                <a:solidFill>
                  <a:schemeClr val="tx1"/>
                </a:solidFill>
              </a:rPr>
              <a:t>객체가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같은 </a:t>
            </a:r>
            <a:r>
              <a:rPr lang="en-US" altLang="ko-KR" sz="3200" smtClean="0">
                <a:solidFill>
                  <a:schemeClr val="tx1"/>
                </a:solidFill>
              </a:rPr>
              <a:t>application </a:t>
            </a:r>
            <a:r>
              <a:rPr lang="ko-KR" altLang="en-US" sz="3200" smtClean="0">
                <a:solidFill>
                  <a:schemeClr val="tx1"/>
                </a:solidFill>
              </a:rPr>
              <a:t>영역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30" smtClean="0">
                <a:solidFill>
                  <a:schemeClr val="tx1"/>
                </a:solidFill>
              </a:rPr>
              <a:t>같은 웹 애플리케이션에 요청되는 페이지들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/studyjsp </a:t>
            </a:r>
            <a:r>
              <a:rPr lang="ko-KR" altLang="en-US" sz="2800" smtClean="0">
                <a:solidFill>
                  <a:schemeClr val="tx1"/>
                </a:solidFill>
              </a:rPr>
              <a:t>웹 애플리케이션에서는 같은 </a:t>
            </a:r>
            <a:r>
              <a:rPr lang="en-US" altLang="ko-KR" sz="2800" smtClean="0">
                <a:solidFill>
                  <a:schemeClr val="tx1"/>
                </a:solidFill>
              </a:rPr>
              <a:t>application </a:t>
            </a:r>
            <a:r>
              <a:rPr lang="ko-KR" altLang="en-US" sz="2800" smtClean="0">
                <a:solidFill>
                  <a:schemeClr val="tx1"/>
                </a:solidFill>
              </a:rPr>
              <a:t>객체를 공유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(3/3)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76" y="289951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exception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76" y="1926357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page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객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520" y="1127781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객체의 종류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0" y="1131605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520" y="4149080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객체의 영역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1520" y="4152904"/>
            <a:ext cx="720000" cy="847710"/>
            <a:chOff x="2843888" y="205026"/>
            <a:chExt cx="720000" cy="847710"/>
          </a:xfrm>
        </p:grpSpPr>
        <p:pic>
          <p:nvPicPr>
            <p:cNvPr id="20" name="그림 1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개요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30" smtClean="0">
                <a:solidFill>
                  <a:schemeClr val="tx1"/>
                </a:solidFill>
              </a:rPr>
              <a:t>request, response, out, session, application,</a:t>
            </a:r>
            <a:r>
              <a:rPr lang="en-US" altLang="ko-KR" sz="3200" smtClean="0">
                <a:solidFill>
                  <a:schemeClr val="tx1"/>
                </a:solidFill>
              </a:rPr>
              <a:t> pageContext, page, config, exception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request, session, application, pageContext </a:t>
            </a:r>
            <a:r>
              <a:rPr lang="ko-KR" altLang="en-US" sz="3200" smtClean="0">
                <a:solidFill>
                  <a:schemeClr val="tx1"/>
                </a:solidFill>
              </a:rPr>
              <a:t>내장 객체는 속성</a:t>
            </a:r>
            <a:r>
              <a:rPr lang="en-US" altLang="ko-KR" sz="3200" smtClean="0">
                <a:solidFill>
                  <a:schemeClr val="tx1"/>
                </a:solidFill>
              </a:rPr>
              <a:t>(attribute)</a:t>
            </a:r>
            <a:r>
              <a:rPr lang="ko-KR" altLang="en-US" sz="3200" smtClean="0">
                <a:solidFill>
                  <a:schemeClr val="tx1"/>
                </a:solidFill>
              </a:rPr>
              <a:t>값을 저장하고 읽을 수 있는 메소드인 </a:t>
            </a:r>
            <a:r>
              <a:rPr lang="en-US" altLang="ko-KR" sz="3200" smtClean="0">
                <a:solidFill>
                  <a:schemeClr val="tx1"/>
                </a:solidFill>
              </a:rPr>
              <a:t>setAttribute() </a:t>
            </a:r>
            <a:r>
              <a:rPr lang="ko-KR" altLang="en-US" sz="3200" smtClean="0">
                <a:solidFill>
                  <a:schemeClr val="tx1"/>
                </a:solidFill>
              </a:rPr>
              <a:t>메소드와 </a:t>
            </a:r>
            <a:r>
              <a:rPr lang="en-US" altLang="ko-KR" sz="3200" smtClean="0">
                <a:solidFill>
                  <a:schemeClr val="tx1"/>
                </a:solidFill>
              </a:rPr>
              <a:t>getAttribute() </a:t>
            </a:r>
            <a:r>
              <a:rPr lang="ko-KR" altLang="en-US" sz="3200" smtClean="0">
                <a:solidFill>
                  <a:schemeClr val="tx1"/>
                </a:solidFill>
              </a:rPr>
              <a:t>메소드를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제공하는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브라우저의 요청 정보를 저장하고 있는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입력폼에 입력한 사용자의 요구 사항을 얻어낼 수 있도록 요청 메소드를 제공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사용자의 </a:t>
            </a:r>
            <a:r>
              <a:rPr lang="ko-KR" altLang="en-US" sz="3200" spc="-60" smtClean="0">
                <a:solidFill>
                  <a:schemeClr val="tx1"/>
                </a:solidFill>
              </a:rPr>
              <a:t>요구 사항을 </a:t>
            </a:r>
            <a:r>
              <a:rPr lang="ko-KR" altLang="en-US" sz="3200" spc="-60" smtClean="0">
                <a:solidFill>
                  <a:schemeClr val="tx1"/>
                </a:solidFill>
              </a:rPr>
              <a:t>얻어내는 요청 메소드</a:t>
            </a:r>
            <a:endParaRPr lang="en-US" altLang="ko-KR" sz="3200" spc="-6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getParameter(name) : </a:t>
            </a:r>
            <a:r>
              <a:rPr lang="ko-KR" altLang="en-US" sz="2800" smtClean="0">
                <a:solidFill>
                  <a:schemeClr val="tx1"/>
                </a:solidFill>
              </a:rPr>
              <a:t>파라미터 변수 </a:t>
            </a:r>
            <a:r>
              <a:rPr lang="en-US" altLang="ko-KR" sz="2800" smtClean="0">
                <a:solidFill>
                  <a:schemeClr val="tx1"/>
                </a:solidFill>
              </a:rPr>
              <a:t>name</a:t>
            </a:r>
            <a:r>
              <a:rPr lang="ko-KR" altLang="en-US" sz="2800" smtClean="0">
                <a:solidFill>
                  <a:schemeClr val="tx1"/>
                </a:solidFill>
              </a:rPr>
              <a:t>에 저장된 변수 값을 얻어내는 메소드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String[] </a:t>
            </a:r>
            <a:r>
              <a:rPr lang="en-US" altLang="ko-KR" sz="2800" b="1" smtClean="0">
                <a:solidFill>
                  <a:schemeClr val="tx1"/>
                </a:solidFill>
              </a:rPr>
              <a:t>getParameterValues(name) :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파라미터 변수 </a:t>
            </a:r>
            <a:r>
              <a:rPr lang="en-US" altLang="ko-KR" sz="2800" smtClean="0">
                <a:solidFill>
                  <a:schemeClr val="tx1"/>
                </a:solidFill>
              </a:rPr>
              <a:t>name</a:t>
            </a:r>
            <a:r>
              <a:rPr lang="ko-KR" altLang="en-US" sz="2800" smtClean="0">
                <a:solidFill>
                  <a:schemeClr val="tx1"/>
                </a:solidFill>
              </a:rPr>
              <a:t>에 저장된 모든 변수 값을 얻어내는 메소드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Enumeration </a:t>
            </a:r>
            <a:r>
              <a:rPr lang="en-US" altLang="ko-KR" sz="2800" b="1" smtClean="0">
                <a:solidFill>
                  <a:schemeClr val="tx1"/>
                </a:solidFill>
              </a:rPr>
              <a:t>getParameterNames() : </a:t>
            </a:r>
            <a:r>
              <a:rPr lang="ko-KR" altLang="en-US" sz="2800" smtClean="0">
                <a:solidFill>
                  <a:schemeClr val="tx1"/>
                </a:solidFill>
              </a:rPr>
              <a:t>요청에 의해 넘어오는 모든 파라미터 변수를 </a:t>
            </a:r>
            <a:r>
              <a:rPr lang="en-US" altLang="ko-KR" sz="2800" smtClean="0">
                <a:solidFill>
                  <a:schemeClr val="tx1"/>
                </a:solidFill>
              </a:rPr>
              <a:t>java.util.Enumeration </a:t>
            </a:r>
            <a:r>
              <a:rPr lang="ko-KR" altLang="en-US" sz="2800" smtClean="0">
                <a:solidFill>
                  <a:schemeClr val="tx1"/>
                </a:solidFill>
              </a:rPr>
              <a:t>타입으로 리턴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요청된 파라미터의 값 외에도 웹 브라우저와 웹 서버의 정보도 가져올 수 있음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브라우저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웹 서버 및 요청 헤더의 정보를 가져올 때 사용되는 메소드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getProtocol() 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사용 중인 프로토콜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getServerName()</a:t>
            </a:r>
            <a:r>
              <a:rPr lang="ko-KR" altLang="en-US" sz="2800" smtClean="0">
                <a:solidFill>
                  <a:schemeClr val="tx1"/>
                </a:solidFill>
              </a:rPr>
              <a:t> 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서버의 도메인 이름을 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내장 객체의 종류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사용자의 요구 사항을 얻어내는 요청 메소드</a:t>
            </a: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getMethod()</a:t>
            </a:r>
            <a:r>
              <a:rPr lang="ko-KR" altLang="en-US" sz="2800" smtClean="0">
                <a:solidFill>
                  <a:schemeClr val="tx1"/>
                </a:solidFill>
              </a:rPr>
              <a:t>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요청에 사용된 요청 방식</a:t>
            </a:r>
            <a:r>
              <a:rPr lang="en-US" altLang="ko-KR" sz="2800" smtClean="0">
                <a:solidFill>
                  <a:schemeClr val="tx1"/>
                </a:solidFill>
              </a:rPr>
              <a:t>(GET, POST, PUT</a:t>
            </a:r>
            <a:r>
              <a:rPr lang="ko-KR" altLang="en-US" sz="2800" smtClean="0">
                <a:solidFill>
                  <a:schemeClr val="tx1"/>
                </a:solidFill>
              </a:rPr>
              <a:t>등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  <a:r>
              <a:rPr lang="ko-KR" altLang="en-US" sz="2800" smtClean="0">
                <a:solidFill>
                  <a:schemeClr val="tx1"/>
                </a:solidFill>
              </a:rPr>
              <a:t>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getQueryString() 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요청에 사용된 </a:t>
            </a:r>
            <a:r>
              <a:rPr lang="en-US" altLang="ko-KR" sz="2800" smtClean="0">
                <a:solidFill>
                  <a:schemeClr val="tx1"/>
                </a:solidFill>
              </a:rPr>
              <a:t>QueryString</a:t>
            </a:r>
            <a:r>
              <a:rPr lang="ko-KR" altLang="en-US" sz="2800" smtClean="0">
                <a:solidFill>
                  <a:schemeClr val="tx1"/>
                </a:solidFill>
              </a:rPr>
              <a:t>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getRequestURI()</a:t>
            </a:r>
            <a:r>
              <a:rPr lang="ko-KR" altLang="en-US" sz="2800" smtClean="0">
                <a:solidFill>
                  <a:schemeClr val="tx1"/>
                </a:solidFill>
              </a:rPr>
              <a:t>  </a:t>
            </a:r>
            <a:r>
              <a:rPr lang="en-US" altLang="ko-KR" sz="2800" smtClean="0">
                <a:solidFill>
                  <a:schemeClr val="tx1"/>
                </a:solidFill>
              </a:rPr>
              <a:t>:</a:t>
            </a:r>
            <a:r>
              <a:rPr lang="ko-KR" altLang="en-US" sz="2800" smtClean="0">
                <a:solidFill>
                  <a:schemeClr val="tx1"/>
                </a:solidFill>
              </a:rPr>
              <a:t>웹 서버로 요청 시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요청에 사용된 </a:t>
            </a:r>
            <a:r>
              <a:rPr lang="en-US" altLang="ko-KR" sz="2800" smtClean="0">
                <a:solidFill>
                  <a:schemeClr val="tx1"/>
                </a:solidFill>
              </a:rPr>
              <a:t>URL</a:t>
            </a:r>
            <a:r>
              <a:rPr lang="ko-KR" altLang="en-US" sz="2800" smtClean="0">
                <a:solidFill>
                  <a:schemeClr val="tx1"/>
                </a:solidFill>
              </a:rPr>
              <a:t>로부터 </a:t>
            </a:r>
            <a:r>
              <a:rPr lang="en-US" altLang="ko-KR" sz="2800" smtClean="0">
                <a:solidFill>
                  <a:schemeClr val="tx1"/>
                </a:solidFill>
              </a:rPr>
              <a:t>URI</a:t>
            </a:r>
            <a:r>
              <a:rPr lang="ko-KR" altLang="en-US" sz="2800" smtClean="0">
                <a:solidFill>
                  <a:schemeClr val="tx1"/>
                </a:solidFill>
              </a:rPr>
              <a:t>값을 리턴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String </a:t>
            </a:r>
            <a:r>
              <a:rPr lang="en-US" altLang="ko-KR" sz="2800" b="1" smtClean="0">
                <a:solidFill>
                  <a:schemeClr val="tx1"/>
                </a:solidFill>
              </a:rPr>
              <a:t>getRemoteHost()  : </a:t>
            </a:r>
            <a:r>
              <a:rPr lang="ko-KR" altLang="en-US" sz="2800" smtClean="0">
                <a:solidFill>
                  <a:schemeClr val="tx1"/>
                </a:solidFill>
              </a:rPr>
              <a:t>웹 서버로 정보를 요청한 웹 브라우저의 호스트 이름을 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915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request</a:t>
            </a:r>
            <a:r>
              <a:rPr lang="ko-KR" altLang="en-US" sz="3600" b="1" smtClean="0">
                <a:solidFill>
                  <a:srgbClr val="C00000"/>
                </a:solidFill>
              </a:rPr>
              <a:t> 객체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1265</Words>
  <Application>Microsoft Office PowerPoint</Application>
  <PresentationFormat>화면 슬라이드 쇼(4:3)</PresentationFormat>
  <Paragraphs>306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JSP 페이지의 내장 객체와 영역</vt:lpstr>
      <vt:lpstr>목차(1/3)</vt:lpstr>
      <vt:lpstr>목차(2/3)</vt:lpstr>
      <vt:lpstr>목차(3/3)</vt:lpstr>
      <vt:lpstr>내장 객체의 개요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종류</vt:lpstr>
      <vt:lpstr>내장 객체의 영역</vt:lpstr>
      <vt:lpstr>내장 객체의 영역</vt:lpstr>
      <vt:lpstr>내장 객체의 영역</vt:lpstr>
      <vt:lpstr>내장 객체의 영역</vt:lpstr>
      <vt:lpstr>내장 객체의 영역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2014-11-07T01:52:06Z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